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kk.wikipedia.org/wiki/%D0%9E%D1%82%D1%8B%D0%BD" TargetMode="External"/><Relationship Id="rId7" Type="http://schemas.openxmlformats.org/officeDocument/2006/relationships/hyperlink" Target="http://kk.wikipedia.org/wiki/%D0%A8%D0%B0%D1%85%D1%82%D0%B0" TargetMode="External"/><Relationship Id="rId2" Type="http://schemas.openxmlformats.org/officeDocument/2006/relationships/hyperlink" Target="http://kk.wikipedia.org/wiki/%D0%A8%D0%B8%D0%BA%D1%96%D0%B7%D0%B0%D1%82" TargetMode="External"/><Relationship Id="rId1" Type="http://schemas.openxmlformats.org/officeDocument/2006/relationships/slideLayout" Target="../slideLayouts/slideLayout2.xml"/><Relationship Id="rId6" Type="http://schemas.openxmlformats.org/officeDocument/2006/relationships/hyperlink" Target="http://kk.wikipedia.org/wiki/%D0%9A%D0%B5%D0%BD%D1%96%D1%88" TargetMode="External"/><Relationship Id="rId5" Type="http://schemas.openxmlformats.org/officeDocument/2006/relationships/hyperlink" Target="http://kk.wikipedia.org/wiki/%D0%A4%D0%B0%D0%B1%D1%80%D0%B8%D0%BA%D0%B0" TargetMode="External"/><Relationship Id="rId4" Type="http://schemas.openxmlformats.org/officeDocument/2006/relationships/hyperlink" Target="http://kk.wikipedia.org/wiki/%D0%97%D0%B0%D1%83%D1%8B%D1%8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kk-KZ" sz="2000" b="1" i="1" u="sng" dirty="0">
                <a:solidFill>
                  <a:srgbClr val="FF0000"/>
                </a:solidFill>
                <a:latin typeface="Times New Roman" panose="02020603050405020304" pitchFamily="18" charset="0"/>
                <a:cs typeface="Times New Roman" panose="02020603050405020304" pitchFamily="18" charset="0"/>
              </a:rPr>
              <a:t>КУРС ПӘНІ. ҰЛТТЫҚ ЭКОНОМИКАДАҒЫ ӨНЕРКӘСІПТІҢ </a:t>
            </a:r>
            <a:r>
              <a:rPr lang="ru-RU" sz="2000" b="1" i="1" u="sng" dirty="0">
                <a:solidFill>
                  <a:srgbClr val="FF0000"/>
                </a:solidFill>
                <a:latin typeface="Times New Roman" panose="02020603050405020304" pitchFamily="18" charset="0"/>
                <a:cs typeface="Times New Roman" panose="02020603050405020304" pitchFamily="18" charset="0"/>
              </a:rPr>
              <a:t/>
            </a:r>
            <a:br>
              <a:rPr lang="ru-RU" sz="2000" b="1" i="1" u="sng" dirty="0">
                <a:solidFill>
                  <a:srgbClr val="FF0000"/>
                </a:solidFill>
                <a:latin typeface="Times New Roman" panose="02020603050405020304" pitchFamily="18" charset="0"/>
                <a:cs typeface="Times New Roman" panose="02020603050405020304" pitchFamily="18" charset="0"/>
              </a:rPr>
            </a:br>
            <a:r>
              <a:rPr lang="kk-KZ" sz="2000" b="1" i="1" u="sng" dirty="0">
                <a:solidFill>
                  <a:srgbClr val="FF0000"/>
                </a:solidFill>
                <a:latin typeface="Times New Roman" panose="02020603050405020304" pitchFamily="18" charset="0"/>
                <a:cs typeface="Times New Roman" panose="02020603050405020304" pitchFamily="18" charset="0"/>
              </a:rPr>
              <a:t>ЭКОНОМИКАЛЫҚ РӨЛІ</a:t>
            </a:r>
            <a:r>
              <a:rPr lang="ru-RU" dirty="0">
                <a:solidFill>
                  <a:srgbClr val="FF0000"/>
                </a:solidFill>
              </a:rPr>
              <a:t/>
            </a:r>
            <a:br>
              <a:rPr lang="ru-RU" dirty="0">
                <a:solidFill>
                  <a:srgbClr val="FF0000"/>
                </a:solidFill>
              </a:rPr>
            </a:br>
            <a:endParaRPr lang="ru-RU" dirty="0">
              <a:solidFill>
                <a:srgbClr val="FF0000"/>
              </a:solidFill>
            </a:endParaRPr>
          </a:p>
        </p:txBody>
      </p:sp>
      <p:sp>
        <p:nvSpPr>
          <p:cNvPr id="3" name="Подзаголовок 2"/>
          <p:cNvSpPr>
            <a:spLocks noGrp="1"/>
          </p:cNvSpPr>
          <p:nvPr>
            <p:ph type="subTitle" idx="1"/>
          </p:nvPr>
        </p:nvSpPr>
        <p:spPr/>
        <p:txBody>
          <a:bodyPr/>
          <a:lstStyle/>
          <a:p>
            <a:r>
              <a:rPr lang="kk-KZ" u="sng" dirty="0" smtClean="0">
                <a:solidFill>
                  <a:srgbClr val="FF0000"/>
                </a:solidFill>
                <a:latin typeface="Times New Roman" panose="02020603050405020304" pitchFamily="18" charset="0"/>
                <a:cs typeface="Times New Roman" panose="02020603050405020304" pitchFamily="18" charset="0"/>
              </a:rPr>
              <a:t>Дәріскер:Сагидолдина А.Ж.</a:t>
            </a:r>
            <a:endParaRPr lang="ru-RU"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7108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b="1" i="1" u="sng" dirty="0" smtClean="0">
                <a:solidFill>
                  <a:srgbClr val="FF0000"/>
                </a:solidFill>
                <a:latin typeface="Times New Roman" panose="02020603050405020304" pitchFamily="18" charset="0"/>
                <a:cs typeface="Times New Roman" panose="02020603050405020304" pitchFamily="18" charset="0"/>
              </a:rPr>
              <a:t>Қарастырылатын сұрақтар</a:t>
            </a:r>
            <a:r>
              <a:rPr lang="kk-KZ"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400" dirty="0">
                <a:latin typeface="Times New Roman" panose="02020603050405020304" pitchFamily="18" charset="0"/>
                <a:cs typeface="Times New Roman" panose="02020603050405020304" pitchFamily="18" charset="0"/>
              </a:rPr>
              <a:t>Ұлттық экономикадағы өнеркәсіптің экономикалық рөлі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2 Өнеркәсіптегі индустриялық-инновациялық даму саясатының мақсаттары мен негізгі бағыттары.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3 Өндірістік сферадағы экономиканың проблемалары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4 «Өндірістік сферадағы экономика» курсының экономикалық курстар жүйесіндегі алатын орны, оның басқа оқу пәндерімен байланысы.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32814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62885"/>
            <a:ext cx="8596668" cy="5178477"/>
          </a:xfrm>
        </p:spPr>
        <p:txBody>
          <a:bodyPr>
            <a:normAutofit lnSpcReduction="10000"/>
          </a:bodyPr>
          <a:lstStyle/>
          <a:p>
            <a:pPr algn="just"/>
            <a:r>
              <a:rPr lang="kk-KZ" sz="2400" dirty="0" smtClean="0">
                <a:solidFill>
                  <a:srgbClr val="000000"/>
                </a:solidFill>
                <a:latin typeface="Times New Roman" panose="02020603050405020304" pitchFamily="18" charset="0"/>
                <a:ea typeface="Times New Roman" panose="02020603050405020304" pitchFamily="18" charset="0"/>
              </a:rPr>
              <a:t> 1 сұрақ: </a:t>
            </a:r>
            <a:r>
              <a:rPr lang="kk-KZ" sz="2400" u="sng"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Өндірістік </a:t>
            </a:r>
            <a:r>
              <a:rPr lang="kk-KZ" sz="2400" u="sng"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сектор </a:t>
            </a:r>
            <a:r>
              <a:rPr lang="kk-KZ" sz="2400" dirty="0">
                <a:solidFill>
                  <a:srgbClr val="000000"/>
                </a:solidFill>
                <a:latin typeface="Times New Roman" panose="02020603050405020304" pitchFamily="18" charset="0"/>
                <a:ea typeface="Times New Roman" panose="02020603050405020304" pitchFamily="18" charset="0"/>
              </a:rPr>
              <a:t>- экономиканың дамуында маңызды рөлін атқарады, ол қоғамдағы өндірістік күштердің дамуының деңгейін, әлеуметтік-экономикалық мәселелердің ауқымын және олардың шешілу уақытысын анықтайды. Қазақстан Республикасында жүргізіліп жатқан әлемдегі бәсекеге қабілетті елдердің қатарына кіру стратегиясы ұлттық экономиканы басқару мен дамуына жаңа талаптар қояды. Өндірістік қызметтерге экономикалық еркіндік берумен қатар мемлекеттік реттеудің жаңа экономикалық-құқықтық механизмдерді әзірлеумен қалыптастыру қажет. </a:t>
            </a:r>
            <a:endParaRPr lang="kk-KZ" sz="2400" dirty="0" smtClean="0">
              <a:solidFill>
                <a:srgbClr val="000000"/>
              </a:solidFill>
              <a:latin typeface="Times New Roman" panose="02020603050405020304" pitchFamily="18" charset="0"/>
              <a:ea typeface="Times New Roman" panose="02020603050405020304" pitchFamily="18" charset="0"/>
            </a:endParaRPr>
          </a:p>
          <a:p>
            <a:pPr algn="just"/>
            <a:r>
              <a:rPr lang="kk-KZ" sz="2400" dirty="0" smtClean="0">
                <a:solidFill>
                  <a:srgbClr val="000000"/>
                </a:solidFill>
                <a:latin typeface="Times New Roman" panose="02020603050405020304" pitchFamily="18" charset="0"/>
                <a:ea typeface="Times New Roman" panose="02020603050405020304" pitchFamily="18" charset="0"/>
              </a:rPr>
              <a:t>Ұлттық </a:t>
            </a:r>
            <a:r>
              <a:rPr lang="kk-KZ" sz="2400" dirty="0">
                <a:solidFill>
                  <a:srgbClr val="000000"/>
                </a:solidFill>
                <a:latin typeface="Times New Roman" panose="02020603050405020304" pitchFamily="18" charset="0"/>
                <a:ea typeface="Times New Roman" panose="02020603050405020304" pitchFamily="18" charset="0"/>
              </a:rPr>
              <a:t>экономикада бұл құралдардың механизмін білу өте керек. Бұл студенттердің құқықтық, экономикалық, қаржылық және әкімшілік ортада өнеркәсіптің жаңа механизмдерінің қалыптасуын оқып-білуге мүмкіндік тұғызады.</a:t>
            </a: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996044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5155"/>
            <a:ext cx="8596668" cy="5526207"/>
          </a:xfrm>
        </p:spPr>
        <p:txBody>
          <a:bodyPr/>
          <a:lstStyle/>
          <a:p>
            <a:pPr algn="just"/>
            <a:r>
              <a:rPr lang="kk-KZ" sz="2400" b="1" i="1" u="sng"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Өнеркәсіп</a:t>
            </a:r>
            <a:r>
              <a:rPr lang="kk-KZ" sz="2400" dirty="0">
                <a:solidFill>
                  <a:srgbClr val="000000"/>
                </a:solidFill>
                <a:latin typeface="Times New Roman" panose="02020603050405020304" pitchFamily="18" charset="0"/>
                <a:ea typeface="Times New Roman" panose="02020603050405020304" pitchFamily="18" charset="0"/>
              </a:rPr>
              <a:t> – қоғамдық өнім мен ұлттық табыстың басым бөлігі жасалатын материалдық өндіріс саласы;</a:t>
            </a:r>
            <a:r>
              <a:rPr lang="kk-KZ" sz="2400" dirty="0">
                <a:latin typeface="Times New Roman" panose="02020603050405020304" pitchFamily="18" charset="0"/>
                <a:ea typeface="Times New Roman" panose="02020603050405020304" pitchFamily="18" charset="0"/>
              </a:rPr>
              <a:t> ұлттық экономиканың </a:t>
            </a:r>
            <a:r>
              <a:rPr lang="kk-KZ" sz="2400" u="sng" dirty="0">
                <a:solidFill>
                  <a:srgbClr val="0000FF"/>
                </a:solidFill>
                <a:latin typeface="Times New Roman" panose="02020603050405020304" pitchFamily="18" charset="0"/>
                <a:ea typeface="Times New Roman" panose="02020603050405020304" pitchFamily="18" charset="0"/>
                <a:hlinkClick r:id="rId2" tooltip="Шикізат"/>
              </a:rPr>
              <a:t>шикізат</a:t>
            </a:r>
            <a:r>
              <a:rPr lang="kk-KZ" sz="2400" dirty="0">
                <a:latin typeface="Times New Roman" panose="02020603050405020304" pitchFamily="18" charset="0"/>
                <a:ea typeface="Times New Roman" panose="02020603050405020304" pitchFamily="18" charset="0"/>
              </a:rPr>
              <a:t>, </a:t>
            </a:r>
            <a:r>
              <a:rPr lang="kk-KZ" sz="2400" u="sng" dirty="0">
                <a:solidFill>
                  <a:srgbClr val="0000FF"/>
                </a:solidFill>
                <a:latin typeface="Times New Roman" panose="02020603050405020304" pitchFamily="18" charset="0"/>
                <a:ea typeface="Times New Roman" panose="02020603050405020304" pitchFamily="18" charset="0"/>
                <a:hlinkClick r:id="rId3" tooltip="Отын"/>
              </a:rPr>
              <a:t>отын</a:t>
            </a:r>
            <a:r>
              <a:rPr lang="kk-KZ" sz="2400" dirty="0">
                <a:latin typeface="Times New Roman" panose="02020603050405020304" pitchFamily="18" charset="0"/>
                <a:ea typeface="Times New Roman" panose="02020603050405020304" pitchFamily="18" charset="0"/>
              </a:rPr>
              <a:t>, энергия өндірумен, ағаш өнімдерін дайындаумен, өнеркәсіп және ауыл шаруашылық шикізатын өндіріс құрал-жабдығы мен тұтыну заттарына өңдеумен (қайта өңдеумен) айналысатын кәсіпорындарды (</a:t>
            </a:r>
            <a:r>
              <a:rPr lang="kk-KZ" sz="2400" u="sng" dirty="0">
                <a:solidFill>
                  <a:srgbClr val="0000FF"/>
                </a:solidFill>
                <a:latin typeface="Times New Roman" panose="02020603050405020304" pitchFamily="18" charset="0"/>
                <a:ea typeface="Times New Roman" panose="02020603050405020304" pitchFamily="18" charset="0"/>
                <a:hlinkClick r:id="rId4" tooltip="Зауыт"/>
              </a:rPr>
              <a:t>зауыттарды</a:t>
            </a:r>
            <a:r>
              <a:rPr lang="kk-KZ" sz="2400" dirty="0">
                <a:latin typeface="Times New Roman" panose="02020603050405020304" pitchFamily="18" charset="0"/>
                <a:ea typeface="Times New Roman" panose="02020603050405020304" pitchFamily="18" charset="0"/>
              </a:rPr>
              <a:t>, </a:t>
            </a:r>
            <a:r>
              <a:rPr lang="kk-KZ" sz="2400" u="sng" dirty="0">
                <a:solidFill>
                  <a:srgbClr val="0000FF"/>
                </a:solidFill>
                <a:latin typeface="Times New Roman" panose="02020603050405020304" pitchFamily="18" charset="0"/>
                <a:ea typeface="Times New Roman" panose="02020603050405020304" pitchFamily="18" charset="0"/>
                <a:hlinkClick r:id="rId5" tooltip="Фабрика"/>
              </a:rPr>
              <a:t>фабрикаларды</a:t>
            </a:r>
            <a:r>
              <a:rPr lang="kk-KZ" sz="2400" dirty="0">
                <a:latin typeface="Times New Roman" panose="02020603050405020304" pitchFamily="18" charset="0"/>
                <a:ea typeface="Times New Roman" panose="02020603050405020304" pitchFamily="18" charset="0"/>
              </a:rPr>
              <a:t>, </a:t>
            </a:r>
            <a:r>
              <a:rPr lang="kk-KZ" sz="2400" u="sng" dirty="0">
                <a:solidFill>
                  <a:srgbClr val="0000FF"/>
                </a:solidFill>
                <a:latin typeface="Times New Roman" panose="02020603050405020304" pitchFamily="18" charset="0"/>
                <a:ea typeface="Times New Roman" panose="02020603050405020304" pitchFamily="18" charset="0"/>
                <a:hlinkClick r:id="rId6" tooltip="Кеніш"/>
              </a:rPr>
              <a:t>кеніштерді</a:t>
            </a:r>
            <a:r>
              <a:rPr lang="kk-KZ" sz="2400" dirty="0">
                <a:latin typeface="Times New Roman" panose="02020603050405020304" pitchFamily="18" charset="0"/>
                <a:ea typeface="Times New Roman" panose="02020603050405020304" pitchFamily="18" charset="0"/>
              </a:rPr>
              <a:t>, </a:t>
            </a:r>
            <a:r>
              <a:rPr lang="kk-KZ" sz="2400" u="sng" dirty="0">
                <a:solidFill>
                  <a:srgbClr val="0000FF"/>
                </a:solidFill>
                <a:latin typeface="Times New Roman" panose="02020603050405020304" pitchFamily="18" charset="0"/>
                <a:ea typeface="Times New Roman" panose="02020603050405020304" pitchFamily="18" charset="0"/>
                <a:hlinkClick r:id="rId7" tooltip="Шахта"/>
              </a:rPr>
              <a:t>шахталарды</a:t>
            </a:r>
            <a:r>
              <a:rPr lang="kk-KZ" sz="2400" dirty="0">
                <a:latin typeface="Times New Roman" panose="02020603050405020304" pitchFamily="18" charset="0"/>
                <a:ea typeface="Times New Roman" panose="02020603050405020304" pitchFamily="18" charset="0"/>
              </a:rPr>
              <a:t>, электр стансаларын, т.б.) біріктіретін аса маңызды саласы. </a:t>
            </a:r>
            <a:r>
              <a:rPr lang="kk-KZ" sz="2400" dirty="0">
                <a:solidFill>
                  <a:srgbClr val="000000"/>
                </a:solidFill>
                <a:latin typeface="Times New Roman" panose="02020603050405020304" pitchFamily="18" charset="0"/>
                <a:ea typeface="Times New Roman" panose="02020603050405020304" pitchFamily="18" charset="0"/>
              </a:rPr>
              <a:t>Халық шарушылығы мен халықтың жоғары сапалы өнімге деген қажеттілігінің қанағаттандырылу деңгейі, техникамен қайта жарақтандырылуы, халық шаруашылығының барлық салалары өндірісінің қарқынды дамытылуы, мемлекеттің қорғаныс қабілеті өнеркәсіптің ің дамуында қол жеткізілген табыстарға байланысты</a:t>
            </a: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20658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4097"/>
            <a:ext cx="8596668" cy="5307266"/>
          </a:xfrm>
        </p:spPr>
        <p:txBody>
          <a:bodyPr>
            <a:normAutofit fontScale="92500"/>
          </a:bodyPr>
          <a:lstStyle/>
          <a:p>
            <a:pPr algn="just"/>
            <a:r>
              <a:rPr lang="kk-KZ" sz="2400" b="1" i="1" u="sng" dirty="0" smtClean="0">
                <a:solidFill>
                  <a:srgbClr val="FF0000"/>
                </a:solidFill>
                <a:latin typeface="Times New Roman" panose="02020603050405020304" pitchFamily="18" charset="0"/>
                <a:cs typeface="Times New Roman" panose="02020603050405020304" pitchFamily="18" charset="0"/>
              </a:rPr>
              <a:t>2 </a:t>
            </a:r>
            <a:r>
              <a:rPr lang="kk-KZ" sz="2200" b="1" i="1" u="sng" dirty="0" smtClean="0">
                <a:solidFill>
                  <a:srgbClr val="FF0000"/>
                </a:solidFill>
                <a:latin typeface="Times New Roman" panose="02020603050405020304" pitchFamily="18" charset="0"/>
                <a:cs typeface="Times New Roman" panose="02020603050405020304" pitchFamily="18" charset="0"/>
              </a:rPr>
              <a:t>сұрақ: </a:t>
            </a:r>
            <a:r>
              <a:rPr lang="kk-KZ" sz="2200" dirty="0" smtClean="0">
                <a:latin typeface="Times New Roman" panose="02020603050405020304" pitchFamily="18" charset="0"/>
                <a:cs typeface="Times New Roman" panose="02020603050405020304" pitchFamily="18" charset="0"/>
              </a:rPr>
              <a:t>Индустриялық-инновациялық </a:t>
            </a:r>
            <a:r>
              <a:rPr lang="kk-KZ" sz="2200" dirty="0">
                <a:latin typeface="Times New Roman" panose="02020603050405020304" pitchFamily="18" charset="0"/>
                <a:cs typeface="Times New Roman" panose="02020603050405020304" pitchFamily="18" charset="0"/>
              </a:rPr>
              <a:t>дамудың мемлекеттiк саясаты 2010 жылға дейiнгi кезеңге арналған стратегиялық жоспарда белгiленген мақсаттарға қол жеткiзудi қамтамасыз етуi, сондай-ақ одан кейiнгi жылдары қазақстандық экономиканың сервистiк-технологиялық бағыттылығын қалыптастыру негiздерiн құруы тиіс. </a:t>
            </a:r>
            <a:r>
              <a:rPr lang="kk-KZ" sz="2200" u="sng" dirty="0">
                <a:latin typeface="Times New Roman" panose="02020603050405020304" pitchFamily="18" charset="0"/>
                <a:cs typeface="Times New Roman" panose="02020603050405020304" pitchFamily="18" charset="0"/>
              </a:rPr>
              <a:t>Саясаттың басты мақсаты </a:t>
            </a:r>
            <a:r>
              <a:rPr lang="kk-KZ" sz="2200" dirty="0">
                <a:latin typeface="Times New Roman" panose="02020603050405020304" pitchFamily="18" charset="0"/>
                <a:cs typeface="Times New Roman" panose="02020603050405020304" pitchFamily="18" charset="0"/>
              </a:rPr>
              <a:t>шикiзаттық бағыттан бас тартуға ықпал ететiн экономика салаларын әртараптандыру жолымен елдiң тұрақты дамуына қол жеткiзу; ұзақ мерзімді жоспарда сервистiк-технологиялық экономикаға өту үшiн жағдай жасау болып табылады. Өңдеушi өнеркәсiпте және қызмет көрсету саласында бәсекеге түсуге қабiлеттi және экспортқа негiзделген тауарларды, жұмыстар және қызмет көрсетулер өндiрiсi мемлекеттiк индустриялық-инновациялық саясаттың басты нысанасы болып табылады. </a:t>
            </a:r>
            <a:r>
              <a:rPr lang="kk-KZ" sz="2200" u="sng" dirty="0">
                <a:solidFill>
                  <a:srgbClr val="FF0000"/>
                </a:solidFill>
                <a:latin typeface="Times New Roman" panose="02020603050405020304" pitchFamily="18" charset="0"/>
                <a:cs typeface="Times New Roman" panose="02020603050405020304" pitchFamily="18" charset="0"/>
              </a:rPr>
              <a:t>Бәсекеге түсу қабiлетi </a:t>
            </a:r>
            <a:r>
              <a:rPr lang="kk-KZ" sz="2200" dirty="0">
                <a:latin typeface="Times New Roman" panose="02020603050405020304" pitchFamily="18" charset="0"/>
                <a:cs typeface="Times New Roman" panose="02020603050405020304" pitchFamily="18" charset="0"/>
              </a:rPr>
              <a:t>дегенiмiз қазақстандық кәсiпорындардың экспортқа шығарылатын өнiмдердi өндiру қабiлетiн бiлдiредi. Басқаша айтқанда, өңдеушi өнеркәсiптiң өнiмi осындай әлемдiк стандарттарға сәйкес келуi керек және баға бойынша бәсекелесуге қабiлеттi болуы тиiс. </a:t>
            </a:r>
            <a:endParaRPr lang="ru-RU" sz="2200"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0777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37127"/>
            <a:ext cx="8596668" cy="5204235"/>
          </a:xfrm>
        </p:spPr>
        <p:txBody>
          <a:bodyPr>
            <a:normAutofit fontScale="92500" lnSpcReduction="10000"/>
          </a:bodyPr>
          <a:lstStyle/>
          <a:p>
            <a:pPr marL="0" indent="0">
              <a:buNone/>
            </a:pPr>
            <a:r>
              <a:rPr lang="ru-RU" sz="2200" b="1" u="sng" dirty="0" err="1">
                <a:solidFill>
                  <a:srgbClr val="FF0000"/>
                </a:solidFill>
                <a:latin typeface="Times New Roman" panose="02020603050405020304" pitchFamily="18" charset="0"/>
                <a:cs typeface="Times New Roman" panose="02020603050405020304" pitchFamily="18" charset="0"/>
              </a:rPr>
              <a:t>Саясат</a:t>
            </a:r>
            <a:r>
              <a:rPr lang="ru-RU" sz="2200" b="1" u="sng" dirty="0">
                <a:solidFill>
                  <a:srgbClr val="FF0000"/>
                </a:solidFill>
                <a:latin typeface="Times New Roman" panose="02020603050405020304" pitchFamily="18" charset="0"/>
                <a:cs typeface="Times New Roman" panose="02020603050405020304" pitchFamily="18" charset="0"/>
              </a:rPr>
              <a:t> </a:t>
            </a:r>
            <a:r>
              <a:rPr lang="ru-RU" sz="2200" b="1" u="sng" dirty="0" err="1">
                <a:solidFill>
                  <a:srgbClr val="FF0000"/>
                </a:solidFill>
                <a:latin typeface="Times New Roman" panose="02020603050405020304" pitchFamily="18" charset="0"/>
                <a:cs typeface="Times New Roman" panose="02020603050405020304" pitchFamily="18" charset="0"/>
              </a:rPr>
              <a:t>мынадай</a:t>
            </a:r>
            <a:r>
              <a:rPr lang="ru-RU" sz="2200" b="1" u="sng" dirty="0">
                <a:solidFill>
                  <a:srgbClr val="FF0000"/>
                </a:solidFill>
                <a:latin typeface="Times New Roman" panose="02020603050405020304" pitchFamily="18" charset="0"/>
                <a:cs typeface="Times New Roman" panose="02020603050405020304" pitchFamily="18" charset="0"/>
              </a:rPr>
              <a:t> </a:t>
            </a:r>
            <a:r>
              <a:rPr lang="ru-RU" sz="2200" b="1" u="sng" dirty="0" err="1">
                <a:solidFill>
                  <a:srgbClr val="FF0000"/>
                </a:solidFill>
                <a:latin typeface="Times New Roman" panose="02020603050405020304" pitchFamily="18" charset="0"/>
                <a:cs typeface="Times New Roman" panose="02020603050405020304" pitchFamily="18" charset="0"/>
              </a:rPr>
              <a:t>қағидаттарға</a:t>
            </a:r>
            <a:r>
              <a:rPr lang="ru-RU" sz="2200" b="1" u="sng" dirty="0">
                <a:solidFill>
                  <a:srgbClr val="FF0000"/>
                </a:solidFill>
                <a:latin typeface="Times New Roman" panose="02020603050405020304" pitchFamily="18" charset="0"/>
                <a:cs typeface="Times New Roman" panose="02020603050405020304" pitchFamily="18" charset="0"/>
              </a:rPr>
              <a:t> </a:t>
            </a:r>
            <a:r>
              <a:rPr lang="ru-RU" sz="2200" b="1" u="sng" dirty="0" err="1">
                <a:solidFill>
                  <a:srgbClr val="FF0000"/>
                </a:solidFill>
                <a:latin typeface="Times New Roman" panose="02020603050405020304" pitchFamily="18" charset="0"/>
                <a:cs typeface="Times New Roman" panose="02020603050405020304" pitchFamily="18" charset="0"/>
              </a:rPr>
              <a:t>негiзделедi</a:t>
            </a:r>
            <a:r>
              <a:rPr lang="ru-RU" sz="2200" b="1" u="sng" dirty="0">
                <a:solidFill>
                  <a:srgbClr val="FF0000"/>
                </a:solidFill>
                <a:latin typeface="Times New Roman" panose="02020603050405020304" pitchFamily="18" charset="0"/>
                <a:cs typeface="Times New Roman" panose="02020603050405020304" pitchFamily="18" charset="0"/>
              </a:rPr>
              <a:t>:</a:t>
            </a:r>
          </a:p>
          <a:p>
            <a:pPr lvl="0"/>
            <a:r>
              <a:rPr lang="kk-KZ" sz="2000" dirty="0">
                <a:latin typeface="Times New Roman" panose="02020603050405020304" pitchFamily="18" charset="0"/>
                <a:cs typeface="Times New Roman" panose="02020603050405020304" pitchFamily="18" charset="0"/>
              </a:rPr>
              <a:t>жеке сектормен серiктестiк;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инвестициялық және инновациялық ұсыныстардың өнеркәсiптің шикiзаттық емес салаларында өндiрiлетiн тауарлар мен қызметтердiң бәсекелестiк қабiлетiн арттыруға бағытталуы;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өнеркәсiптi жаңғыртуға, оларға қолдау көрсету жөнiндегi рәсiмдердiң жариялылығы мен ашықтығына бағытталған жобаларды iске асыруға мемлекеттiк қаржылық және өзге қолдау көрсету;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қосылған құн тiзбегiн дамытуды қамтамасыз ететiн салаларға мемлекеттiк қолдау көрсету шараларының кешендi сипаты;</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тең бәсекелестiк жағдайларды және салауатты бәсекелестiк ортаны қалыптастыруды қамтамасыз ету;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қандай да болсын жеке сипаттағы жеңiлдiктерден және преференциялардан бас тарту;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индустриялық саясаттың бәсекелестiк артықшылықтарды қалыптастыруға бағытталуы. </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04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3945"/>
            <a:ext cx="8596668" cy="5397418"/>
          </a:xfrm>
        </p:spPr>
        <p:txBody>
          <a:bodyPr/>
          <a:lstStyle/>
          <a:p>
            <a:pPr algn="just"/>
            <a:r>
              <a:rPr lang="kk-KZ" dirty="0">
                <a:latin typeface="Times New Roman" panose="02020603050405020304" pitchFamily="18" charset="0"/>
                <a:cs typeface="Times New Roman" panose="02020603050405020304" pitchFamily="18" charset="0"/>
              </a:rPr>
              <a:t>Индустриалды-инновациялық саясат индустриядан кейiнгi дамудың перспективалы бағыттарында ғылыми-техникалық, инновациялық және өндiрiстiк әлеуеттi ұлғайтуға бағытталған, ол болашақта қағидатты бәсекелестiк артықшылықтарды алуға жәрдемдесуге тиiс</a:t>
            </a:r>
            <a:r>
              <a:rPr lang="kk-KZ" dirty="0" smtClean="0">
                <a:latin typeface="Times New Roman" panose="02020603050405020304" pitchFamily="18" charset="0"/>
                <a:cs typeface="Times New Roman" panose="02020603050405020304" pitchFamily="18" charset="0"/>
              </a:rPr>
              <a:t>.</a:t>
            </a:r>
          </a:p>
          <a:p>
            <a:pPr marL="0" indent="0" algn="just">
              <a:buNone/>
            </a:pPr>
            <a:r>
              <a:rPr lang="kk-KZ" dirty="0">
                <a:latin typeface="Times New Roman" panose="02020603050405020304" pitchFamily="18" charset="0"/>
                <a:cs typeface="Times New Roman" panose="02020603050405020304" pitchFamily="18" charset="0"/>
              </a:rPr>
              <a:t/>
            </a:r>
            <a:br>
              <a:rPr lang="kk-KZ" dirty="0">
                <a:latin typeface="Times New Roman" panose="02020603050405020304" pitchFamily="18" charset="0"/>
                <a:cs typeface="Times New Roman" panose="02020603050405020304" pitchFamily="18" charset="0"/>
              </a:rPr>
            </a:br>
            <a:r>
              <a:rPr lang="kk-KZ" b="1" i="1" u="sng" dirty="0">
                <a:solidFill>
                  <a:srgbClr val="FF0000"/>
                </a:solidFill>
                <a:latin typeface="Times New Roman" panose="02020603050405020304" pitchFamily="18" charset="0"/>
                <a:cs typeface="Times New Roman" panose="02020603050405020304" pitchFamily="18" charset="0"/>
              </a:rPr>
              <a:t>Негiзгi бағыттар мыналар болуы тиiс: </a:t>
            </a:r>
            <a:endParaRPr lang="ru-RU" b="1" i="1" u="sng" dirty="0">
              <a:solidFill>
                <a:srgbClr val="FF0000"/>
              </a:solidFill>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1. Жоғары технологиялы өндiрiстер қалыптастыруға, оның iшiнде шетелдiк те, салааралық та технологиялар трансфертiнiң тиiмдi жүйесiн жасауға жәрдемдесу. </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2. Жоғары ғылыми-технологиялық әлеуетi бар ғылыми-техникалық және өнеркәсiптiк ұйымдар мен кәсiпорындар желiсi бар қалаларда қазiргi заманғы ғылыми және инновациялық инфрақұрылымды жасап, оның қазiргi заманғы элементтерiнiң қызметiн (технопарктер, ұлттық ғылыми орталықтар, ғылыми-технологиялық аймақтар және c.c.) қолдау.</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6992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37883"/>
            <a:ext cx="8596668" cy="5603480"/>
          </a:xfrm>
        </p:spPr>
        <p:txBody>
          <a:bodyPr>
            <a:normAutofit lnSpcReduction="10000"/>
          </a:bodyPr>
          <a:lstStyle/>
          <a:p>
            <a:pPr algn="just"/>
            <a:r>
              <a:rPr lang="kk-KZ" dirty="0">
                <a:latin typeface="Times New Roman" panose="02020603050405020304" pitchFamily="18" charset="0"/>
                <a:cs typeface="Times New Roman" panose="02020603050405020304" pitchFamily="18" charset="0"/>
              </a:rPr>
              <a:t>3. Индустриядан кейiнгi экономика тұрғысынан алғанда озық салаларды дамытуда қазiргi ғылыми-техникалық әлеует салаларын пайдалану. Қазақстан қазiрдiң өзiнде мына салалардағы әзiрлемелер негiзiнде ғылымды көп қажет ететiн өндiрiстердi дамыту үшiн белгiлi бiр ғылыми базаға ие, оның iшiнде: биотехнологиялар (ауыл шаруашылығы дақылдарының жаңа сорттары мен жануарлардың генотиптерi, бактериялар штамдары және басқалары); ядролық технологиялар; ғарыштық технологиялар; жаңа материалдар, химиялық өнiмдер және басқаларды жасау.</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4. Қазiргi заманғы ғылыми-техникалық бағыттардың жаңа материалдар мен химиялық технологиялар және ақпараттық технологиялар салаларында зерттеулер жүргiзу үшiн қажетті жағдайлар жасау.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5. Ғылыми-техникалық және өндiрiстiк ұйымдар мен кәсiпорындардың инновациялық қызметiн ынталандыруға, ғылым мен инновациялар салаларына инвестициялар тартуға, өнеркәсiп пен қызмет көрсету саласына инновациялардың жылдамырақ енуiне бағытталған заң шығару базасын жетiлдiру.</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Индустриалдық - инновациялық саясатты iске асыру нәтижесi 2015 жылы мұнай және газ кен орындарын қарқынды игеру кезiнде өнеркәсiп өндiрiсi мен экономика құрылымының түбегейлi өзгеруiне әкелмейдi. </a:t>
            </a:r>
            <a:endParaRPr lang="ru-RU" dirty="0">
              <a:latin typeface="Times New Roman" panose="02020603050405020304" pitchFamily="18" charset="0"/>
              <a:cs typeface="Times New Roman" panose="02020603050405020304" pitchFamily="18" charset="0"/>
            </a:endParaRPr>
          </a:p>
          <a:p>
            <a:pPr marL="0" indent="0">
              <a:buNone/>
            </a:pPr>
            <a:r>
              <a:rPr lang="kk-KZ" dirty="0"/>
              <a:t> </a:t>
            </a:r>
            <a:endParaRPr lang="ru-RU" dirty="0"/>
          </a:p>
          <a:p>
            <a:endParaRPr lang="ru-RU" dirty="0"/>
          </a:p>
        </p:txBody>
      </p:sp>
    </p:spTree>
    <p:extLst>
      <p:ext uri="{BB962C8B-B14F-4D97-AF65-F5344CB8AC3E}">
        <p14:creationId xmlns:p14="http://schemas.microsoft.com/office/powerpoint/2010/main" val="273314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62885"/>
            <a:ext cx="8596668" cy="5178477"/>
          </a:xfrm>
        </p:spPr>
        <p:txBody>
          <a:bodyPr>
            <a:normAutofit fontScale="70000" lnSpcReduction="20000"/>
          </a:bodyPr>
          <a:lstStyle/>
          <a:p>
            <a:pPr marL="0" indent="0">
              <a:buNone/>
            </a:pPr>
            <a:r>
              <a:rPr lang="kk-KZ" sz="2400" b="1" i="1" u="sng" dirty="0" smtClean="0">
                <a:solidFill>
                  <a:srgbClr val="FF0000"/>
                </a:solidFill>
                <a:latin typeface="Times New Roman" panose="02020603050405020304" pitchFamily="18" charset="0"/>
                <a:cs typeface="Times New Roman" panose="02020603050405020304" pitchFamily="18" charset="0"/>
              </a:rPr>
              <a:t>3 </a:t>
            </a:r>
            <a:r>
              <a:rPr lang="kk-KZ" sz="2600" b="1" i="1" u="sng" dirty="0" smtClean="0">
                <a:solidFill>
                  <a:srgbClr val="FF0000"/>
                </a:solidFill>
                <a:latin typeface="Times New Roman" panose="02020603050405020304" pitchFamily="18" charset="0"/>
                <a:cs typeface="Times New Roman" panose="02020603050405020304" pitchFamily="18" charset="0"/>
              </a:rPr>
              <a:t>сұрақ: </a:t>
            </a:r>
            <a:r>
              <a:rPr lang="kk-KZ" sz="2600" u="sng" dirty="0" smtClean="0">
                <a:latin typeface="Times New Roman" panose="02020603050405020304" pitchFamily="18" charset="0"/>
                <a:cs typeface="Times New Roman" panose="02020603050405020304" pitchFamily="18" charset="0"/>
              </a:rPr>
              <a:t>Қазақстанның </a:t>
            </a:r>
            <a:r>
              <a:rPr lang="kk-KZ" sz="2600" u="sng" dirty="0">
                <a:latin typeface="Times New Roman" panose="02020603050405020304" pitchFamily="18" charset="0"/>
                <a:cs typeface="Times New Roman" panose="02020603050405020304" pitchFamily="18" charset="0"/>
              </a:rPr>
              <a:t>қазiргi таңдағы өндірістік сферасындағы экономиканың  проблемалары:</a:t>
            </a:r>
            <a:endParaRPr lang="ru-RU" sz="2600" u="sng"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экономиканың шикiзат бағыттылығы;</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әлемдiк экономикаға ықпалдасудың әлсiздiгi;</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ел iшiндегi салааралық және өңiраралық экономикалық ықпалдасудың босаңдығы;</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өңдеушi өнеркәсiп өнiмдiлiгiнiң төмендiгi;</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iшкi рынокта (шағын экономика) тауарлар мен қызметтерге деген тұтыну сұранысының мардымсыздығы;</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өндiрiстiк және әлеуметтiк инфрақұрылымның жеткiлiктi дәрежеде дамымауы;</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мұнай-газ және кен-металлургиялық кешенге жатпайтын экономика салаларында негiзгi қорлардың тез тозуы;</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кәсiпорындардың жалпы техникалық және технологиялық тұрғыдан артта қалуы;</a:t>
            </a:r>
            <a:br>
              <a:rPr lang="kk-KZ" sz="2600" dirty="0">
                <a:latin typeface="Times New Roman" panose="02020603050405020304" pitchFamily="18" charset="0"/>
                <a:cs typeface="Times New Roman" panose="02020603050405020304" pitchFamily="18" charset="0"/>
              </a:rPr>
            </a:br>
            <a:r>
              <a:rPr lang="kk-KZ" sz="2600" dirty="0">
                <a:latin typeface="Times New Roman" panose="02020603050405020304" pitchFamily="18" charset="0"/>
                <a:cs typeface="Times New Roman" panose="02020603050405020304" pitchFamily="18" charset="0"/>
              </a:rPr>
              <a:t>      ғылым мен өндiрiс арасында ұтымды байланыстың болмауы;</a:t>
            </a:r>
            <a:endParaRPr lang="ru-RU" sz="2600" dirty="0">
              <a:latin typeface="Times New Roman" panose="02020603050405020304" pitchFamily="18" charset="0"/>
              <a:cs typeface="Times New Roman" panose="02020603050405020304" pitchFamily="18" charset="0"/>
            </a:endParaRPr>
          </a:p>
          <a:p>
            <a:pPr lvl="0"/>
            <a:r>
              <a:rPr lang="kk-KZ" sz="2600" dirty="0">
                <a:latin typeface="Times New Roman" panose="02020603050405020304" pitchFamily="18" charset="0"/>
                <a:cs typeface="Times New Roman" panose="02020603050405020304" pitchFamily="18" charset="0"/>
              </a:rPr>
              <a:t>ҒЗТКЖ қаржының аз бөлiнуi;</a:t>
            </a:r>
            <a:endParaRPr lang="ru-RU" sz="2600" dirty="0">
              <a:latin typeface="Times New Roman" panose="02020603050405020304" pitchFamily="18" charset="0"/>
              <a:cs typeface="Times New Roman" panose="02020603050405020304" pitchFamily="18" charset="0"/>
            </a:endParaRPr>
          </a:p>
          <a:p>
            <a:pPr marL="0" indent="0">
              <a:buNone/>
            </a:pPr>
            <a:endParaRPr lang="ru-RU" sz="2400"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1808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5155"/>
            <a:ext cx="8596668" cy="5526207"/>
          </a:xfrm>
        </p:spPr>
        <p:txBody>
          <a:bodyPr>
            <a:normAutofit/>
          </a:bodyPr>
          <a:lstStyle/>
          <a:p>
            <a:pPr lvl="0"/>
            <a:r>
              <a:rPr lang="kk-KZ" sz="2400" dirty="0">
                <a:latin typeface="Times New Roman" panose="02020603050405020304" pitchFamily="18" charset="0"/>
                <a:cs typeface="Times New Roman" panose="02020603050405020304" pitchFamily="18" charset="0"/>
              </a:rPr>
              <a:t>отандық ғылымның нарықтық экономика жағдайларына нашар бейiмделуi, ғылыми-техникалық өнiмдi тауар деңгейiне дейiн жеткiзудiң ықпалды тетiктерiнiң болмауы, соның салдарынан тұтастай алғанда инновациялық ұсыныстар деңгейiнiң төмен болуы;</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мамандарды және жұмысшы кадрларды даярлау мен қайта даярлаудың қазiргi заманғы жүйесiнiң болмауы;</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экономиканың өңдеушi секторларына инвестициялар салуға отандық қаржы институттары үшiн ынталандыру көздерiнiң болмауы;</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менеджменттiң экономиканы ғаламдану үрдiстерiне және сервистiк-технологиялық экономикаға өтуге бейiмдеу мiндеттерiне сәйкес келмеуi.</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4295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53793"/>
            <a:ext cx="8596668" cy="5487570"/>
          </a:xfrm>
        </p:spPr>
        <p:txBody>
          <a:bodyPr/>
          <a:lstStyle/>
          <a:p>
            <a:r>
              <a:rPr lang="kk-KZ" b="1" i="1" u="sng" dirty="0">
                <a:solidFill>
                  <a:srgbClr val="FF0000"/>
                </a:solidFill>
                <a:latin typeface="Times New Roman" panose="02020603050405020304" pitchFamily="18" charset="0"/>
                <a:cs typeface="Times New Roman" panose="02020603050405020304" pitchFamily="18" charset="0"/>
              </a:rPr>
              <a:t>4 </a:t>
            </a:r>
            <a:r>
              <a:rPr lang="kk-KZ" b="1" i="1" u="sng" dirty="0" smtClean="0">
                <a:solidFill>
                  <a:srgbClr val="FF0000"/>
                </a:solidFill>
                <a:latin typeface="Times New Roman" panose="02020603050405020304" pitchFamily="18" charset="0"/>
                <a:cs typeface="Times New Roman" panose="02020603050405020304" pitchFamily="18" charset="0"/>
              </a:rPr>
              <a:t>сұрақ  </a:t>
            </a:r>
            <a:r>
              <a:rPr lang="kk-KZ" sz="2000" dirty="0" smtClean="0">
                <a:latin typeface="Times New Roman" panose="02020603050405020304" pitchFamily="18" charset="0"/>
                <a:cs typeface="Times New Roman" panose="02020603050405020304" pitchFamily="18" charset="0"/>
              </a:rPr>
              <a:t>«Өндірістік </a:t>
            </a:r>
            <a:r>
              <a:rPr lang="kk-KZ" sz="2000" dirty="0">
                <a:latin typeface="Times New Roman" panose="02020603050405020304" pitchFamily="18" charset="0"/>
                <a:cs typeface="Times New Roman" panose="02020603050405020304" pitchFamily="18" charset="0"/>
              </a:rPr>
              <a:t>сферадағы экономика» пәнінің мақсаты болып өндірістік сектордың салаларындағы объективті экономикалық зандардың, талаптары мен факторлардың әрекетімен, еңбектің ұтымды шығындары барысындағы қалыптасқан қорытынды; түйіндерінің жоғарғы жетістіктерге жетуін қамтамасыз етуді зерттеу негізінде студенттердің экономикалық ой-өрісін дамыту болып табылады.</a:t>
            </a:r>
            <a:endParaRPr lang="ru-RU" sz="2000" dirty="0">
              <a:latin typeface="Times New Roman" panose="02020603050405020304" pitchFamily="18" charset="0"/>
              <a:cs typeface="Times New Roman" panose="02020603050405020304" pitchFamily="18" charset="0"/>
            </a:endParaRPr>
          </a:p>
          <a:p>
            <a:r>
              <a:rPr lang="ru-RU" sz="2000" b="1" i="1" u="sng" dirty="0" err="1">
                <a:latin typeface="Times New Roman" panose="02020603050405020304" pitchFamily="18" charset="0"/>
                <a:cs typeface="Times New Roman" panose="02020603050405020304" pitchFamily="18" charset="0"/>
              </a:rPr>
              <a:t>Курстың</a:t>
            </a:r>
            <a:r>
              <a:rPr lang="ru-RU" sz="2000" b="1" i="1" u="sng" dirty="0">
                <a:latin typeface="Times New Roman" panose="02020603050405020304" pitchFamily="18" charset="0"/>
                <a:cs typeface="Times New Roman" panose="02020603050405020304" pitchFamily="18" charset="0"/>
              </a:rPr>
              <a:t> </a:t>
            </a:r>
            <a:r>
              <a:rPr lang="ru-RU" sz="2000" b="1" i="1" u="sng" dirty="0" err="1">
                <a:latin typeface="Times New Roman" panose="02020603050405020304" pitchFamily="18" charset="0"/>
                <a:cs typeface="Times New Roman" panose="02020603050405020304" pitchFamily="18" charset="0"/>
              </a:rPr>
              <a:t>міндеттері</a:t>
            </a:r>
            <a:r>
              <a:rPr lang="ru-RU" sz="2000" dirty="0">
                <a:latin typeface="Times New Roman" panose="02020603050405020304" pitchFamily="18" charset="0"/>
                <a:cs typeface="Times New Roman" panose="02020603050405020304" pitchFamily="18" charset="0"/>
              </a:rPr>
              <a:t>:</a:t>
            </a:r>
          </a:p>
          <a:p>
            <a:pPr lvl="0"/>
            <a:r>
              <a:rPr lang="ru-RU" sz="2000" dirty="0" err="1">
                <a:latin typeface="Times New Roman" panose="02020603050405020304" pitchFamily="18" charset="0"/>
                <a:cs typeface="Times New Roman" panose="02020603050405020304" pitchFamily="18" charset="0"/>
              </a:rPr>
              <a:t>өндірістік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сектордағы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рөлін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орнын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функцияларын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сонымен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үлттық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экономиканың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дамуын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білу</a:t>
            </a:r>
            <a:r>
              <a:rPr lang="ru-RU" sz="2000" dirty="0">
                <a:latin typeface="Times New Roman" panose="02020603050405020304" pitchFamily="18" charset="0"/>
                <a:cs typeface="Times New Roman" panose="02020603050405020304" pitchFamily="18" charset="0"/>
              </a:rPr>
              <a:t>;</a:t>
            </a:r>
          </a:p>
          <a:p>
            <a:pPr lvl="0"/>
            <a:r>
              <a:rPr lang="ru-RU" sz="2000" dirty="0" err="1">
                <a:latin typeface="Times New Roman" panose="02020603050405020304" pitchFamily="18" charset="0"/>
                <a:cs typeface="Times New Roman" panose="02020603050405020304" pitchFamily="18" charset="0"/>
              </a:rPr>
              <a:t>нарық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жағдайында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үлттық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экономиканың</a:t>
            </a:r>
            <a:r>
              <a:rPr lang="ru-RU" sz="2000" dirty="0">
                <a:latin typeface="Times New Roman" panose="02020603050405020304" pitchFamily="18" charset="0"/>
                <a:cs typeface="Times New Roman" panose="02020603050405020304" pitchFamily="18" charset="0"/>
              </a:rPr>
              <a:t> нақты </a:t>
            </a:r>
            <a:r>
              <a:rPr lang="ru-RU" sz="2000" dirty="0" err="1">
                <a:latin typeface="Times New Roman" panose="02020603050405020304" pitchFamily="18" charset="0"/>
                <a:cs typeface="Times New Roman" panose="02020603050405020304" pitchFamily="18" charset="0"/>
              </a:rPr>
              <a:t>секторда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мамандануын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ескере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оның </a:t>
            </a:r>
            <a:r>
              <a:rPr lang="ru-RU" sz="2000" dirty="0" err="1">
                <a:latin typeface="Times New Roman" panose="02020603050405020304" pitchFamily="18" charset="0"/>
                <a:cs typeface="Times New Roman" panose="02020603050405020304" pitchFamily="18" charset="0"/>
              </a:rPr>
              <a:t>экономикалық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үйымдастыру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үрдістерін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білу</a:t>
            </a:r>
            <a:r>
              <a:rPr lang="ru-RU" sz="2000" dirty="0">
                <a:latin typeface="Times New Roman" panose="02020603050405020304" pitchFamily="18" charset="0"/>
                <a:cs typeface="Times New Roman" panose="02020603050405020304" pitchFamily="18" charset="0"/>
              </a:rPr>
              <a:t>;</a:t>
            </a:r>
          </a:p>
          <a:p>
            <a:pPr lvl="0"/>
            <a:r>
              <a:rPr lang="ru-RU" sz="2000" dirty="0">
                <a:latin typeface="Times New Roman" panose="02020603050405020304" pitchFamily="18" charset="0"/>
                <a:cs typeface="Times New Roman" panose="02020603050405020304" pitchFamily="18" charset="0"/>
              </a:rPr>
              <a:t>сала </a:t>
            </a:r>
            <a:r>
              <a:rPr lang="ru-RU" sz="2000" dirty="0" err="1">
                <a:latin typeface="Times New Roman" panose="02020603050405020304" pitchFamily="18" charset="0"/>
                <a:cs typeface="Times New Roman" panose="02020603050405020304" pitchFamily="18" charset="0"/>
              </a:rPr>
              <a:t>деңгейінде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сонымен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микродеңгейінде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өндірістік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кешенінің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салаларын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басқару</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реттеудің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әдістерін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нысандарын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білу</a:t>
            </a:r>
            <a:r>
              <a:rPr lang="ru-RU" sz="20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819502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18187"/>
            <a:ext cx="8596668" cy="5423176"/>
          </a:xfrm>
        </p:spPr>
        <p:txBody>
          <a:bodyPr/>
          <a:lstStyle/>
          <a:p>
            <a:pPr algn="just"/>
            <a:r>
              <a:rPr lang="ru-RU" sz="2000" dirty="0" err="1">
                <a:solidFill>
                  <a:schemeClr val="tx1"/>
                </a:solidFill>
                <a:latin typeface="Times New Roman" panose="02020603050405020304" pitchFamily="18" charset="0"/>
                <a:cs typeface="Times New Roman" panose="02020603050405020304" pitchFamily="18" charset="0"/>
              </a:rPr>
              <a:t>Материалды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игіліктерді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өндіру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процесінде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қалыптасқан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адамдар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арасындағы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қарым-қатынас</a:t>
            </a:r>
            <a:r>
              <a:rPr lang="ru-RU" sz="2000" dirty="0">
                <a:solidFill>
                  <a:schemeClr val="tx1"/>
                </a:solidFill>
                <a:latin typeface="Times New Roman" panose="02020603050405020304" pitchFamily="18" charset="0"/>
                <a:cs typeface="Times New Roman" panose="02020603050405020304" pitchFamily="18" charset="0"/>
              </a:rPr>
              <a:t> көптеген </a:t>
            </a:r>
            <a:r>
              <a:rPr lang="ru-RU" sz="2000" dirty="0" err="1">
                <a:solidFill>
                  <a:schemeClr val="tx1"/>
                </a:solidFill>
                <a:latin typeface="Times New Roman" panose="02020603050405020304" pitchFamily="18" charset="0"/>
                <a:cs typeface="Times New Roman" panose="02020603050405020304" pitchFamily="18" charset="0"/>
              </a:rPr>
              <a:t>экономикалық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ғылымдармен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зерттеледі</a:t>
            </a:r>
            <a:r>
              <a:rPr lang="ru-RU" sz="2000" dirty="0">
                <a:solidFill>
                  <a:schemeClr val="tx1"/>
                </a:solidFill>
                <a:latin typeface="Times New Roman" panose="02020603050405020304" pitchFamily="18" charset="0"/>
                <a:cs typeface="Times New Roman" panose="02020603050405020304" pitchFamily="18" charset="0"/>
              </a:rPr>
              <a:t>, оның </a:t>
            </a:r>
            <a:r>
              <a:rPr lang="ru-RU" sz="2000" dirty="0" err="1">
                <a:solidFill>
                  <a:schemeClr val="tx1"/>
                </a:solidFill>
                <a:latin typeface="Times New Roman" panose="02020603050405020304" pitchFamily="18" charset="0"/>
                <a:cs typeface="Times New Roman" panose="02020603050405020304" pitchFamily="18" charset="0"/>
              </a:rPr>
              <a:t>ішінде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экономикалық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теориясы</a:t>
            </a:r>
            <a:r>
              <a:rPr lang="ru-RU" sz="2000" dirty="0">
                <a:solidFill>
                  <a:schemeClr val="tx1"/>
                </a:solidFill>
                <a:latin typeface="Times New Roman" panose="02020603050405020304" pitchFamily="18" charset="0"/>
                <a:cs typeface="Times New Roman" panose="02020603050405020304" pitchFamily="18" charset="0"/>
              </a:rPr>
              <a:t> мен, макро-микро </a:t>
            </a:r>
            <a:r>
              <a:rPr lang="ru-RU" sz="2000" dirty="0" err="1">
                <a:solidFill>
                  <a:schemeClr val="tx1"/>
                </a:solidFill>
                <a:latin typeface="Times New Roman" panose="02020603050405020304" pitchFamily="18" charset="0"/>
                <a:cs typeface="Times New Roman" panose="02020603050405020304" pitchFamily="18" charset="0"/>
              </a:rPr>
              <a:t>экономикасы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және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т.б</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себебі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олар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бірін-бірі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толықтырады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және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экономиканы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басқарудың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әр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түрлі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кезеңдерінде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экономикалық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мәселелерді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шешумен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байланысты</a:t>
            </a:r>
            <a:r>
              <a:rPr lang="ru-RU" sz="2000" dirty="0">
                <a:solidFill>
                  <a:schemeClr val="tx1"/>
                </a:solidFill>
                <a:latin typeface="Times New Roman" panose="02020603050405020304" pitchFamily="18" charset="0"/>
                <a:cs typeface="Times New Roman" panose="02020603050405020304" pitchFamily="18" charset="0"/>
              </a:rPr>
              <a:t>. </a:t>
            </a:r>
            <a:endParaRPr lang="ru-RU" sz="2000"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Экономикалық</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теория </a:t>
            </a:r>
            <a:r>
              <a:rPr lang="ru-RU" sz="2000" dirty="0" err="1">
                <a:solidFill>
                  <a:schemeClr val="tx1"/>
                </a:solidFill>
                <a:latin typeface="Times New Roman" panose="02020603050405020304" pitchFamily="18" charset="0"/>
                <a:cs typeface="Times New Roman" panose="02020603050405020304" pitchFamily="18" charset="0"/>
              </a:rPr>
              <a:t>барлық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экономикалық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ғылымдардың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методологиялық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базасы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болып</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табылады</a:t>
            </a:r>
            <a:r>
              <a:rPr lang="ru-RU" sz="2000" dirty="0">
                <a:solidFill>
                  <a:schemeClr val="tx1"/>
                </a:solidFill>
                <a:latin typeface="Times New Roman" panose="02020603050405020304" pitchFamily="18" charset="0"/>
                <a:cs typeface="Times New Roman" panose="02020603050405020304" pitchFamily="18" charset="0"/>
              </a:rPr>
              <a:t>. Макроэкономика </a:t>
            </a:r>
            <a:r>
              <a:rPr lang="ru-RU" sz="2000" dirty="0" err="1">
                <a:solidFill>
                  <a:schemeClr val="tx1"/>
                </a:solidFill>
                <a:latin typeface="Times New Roman" panose="02020603050405020304" pitchFamily="18" charset="0"/>
                <a:cs typeface="Times New Roman" panose="02020603050405020304" pitchFamily="18" charset="0"/>
              </a:rPr>
              <a:t>өкімет</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деңгейіндегі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әр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турлі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экономикалық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мәселелерді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жағдайларды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сүрақтарды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зерттейді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Микродеңгейіндегі</a:t>
            </a:r>
            <a:r>
              <a:rPr lang="ru-RU" sz="2000" dirty="0">
                <a:solidFill>
                  <a:schemeClr val="tx1"/>
                </a:solidFill>
                <a:latin typeface="Times New Roman" panose="02020603050405020304" pitchFamily="18" charset="0"/>
                <a:cs typeface="Times New Roman" panose="02020603050405020304" pitchFamily="18" charset="0"/>
              </a:rPr>
              <a:t> экономика </a:t>
            </a:r>
            <a:r>
              <a:rPr lang="ru-RU" sz="2000" dirty="0" err="1">
                <a:solidFill>
                  <a:schemeClr val="tx1"/>
                </a:solidFill>
                <a:latin typeface="Times New Roman" panose="02020603050405020304" pitchFamily="18" charset="0"/>
                <a:cs typeface="Times New Roman" panose="02020603050405020304" pitchFamily="18" charset="0"/>
              </a:rPr>
              <a:t>өнеркәсіптік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кәсіпорынның</a:t>
            </a:r>
            <a:r>
              <a:rPr lang="ru-RU" sz="2000" dirty="0">
                <a:solidFill>
                  <a:schemeClr val="tx1"/>
                </a:solidFill>
                <a:latin typeface="Times New Roman" panose="02020603050405020304" pitchFamily="18" charset="0"/>
                <a:cs typeface="Times New Roman" panose="02020603050405020304" pitchFamily="18" charset="0"/>
              </a:rPr>
              <a:t> технико-</a:t>
            </a:r>
            <a:r>
              <a:rPr lang="ru-RU" sz="2000" dirty="0" err="1">
                <a:solidFill>
                  <a:schemeClr val="tx1"/>
                </a:solidFill>
                <a:latin typeface="Times New Roman" panose="02020603050405020304" pitchFamily="18" charset="0"/>
                <a:cs typeface="Times New Roman" panose="02020603050405020304" pitchFamily="18" charset="0"/>
              </a:rPr>
              <a:t>экономикалық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негізін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реконструкциялау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шаруашылық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нәтижелерді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бағалау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өнеркәсіптің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шаруашылық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саясатында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кемшіліктерді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анықтау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және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үйымдастыру-техникалық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шараларды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жақсартуды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үйымдастыру</a:t>
            </a:r>
            <a:r>
              <a:rPr lang="ru-RU" sz="2000" dirty="0">
                <a:solidFill>
                  <a:schemeClr val="tx1"/>
                </a:solidFill>
                <a:latin typeface="Times New Roman" panose="02020603050405020304" pitchFamily="18" charset="0"/>
                <a:cs typeface="Times New Roman" panose="02020603050405020304" pitchFamily="18" charset="0"/>
              </a:rPr>
              <a:t> қ</a:t>
            </a:r>
            <a:r>
              <a:rPr lang="kk-KZ" sz="2000" dirty="0">
                <a:solidFill>
                  <a:schemeClr val="tx1"/>
                </a:solidFill>
                <a:latin typeface="Times New Roman" panose="02020603050405020304" pitchFamily="18" charset="0"/>
                <a:cs typeface="Times New Roman" panose="02020603050405020304" pitchFamily="18" charset="0"/>
              </a:rPr>
              <a:t>ұ</a:t>
            </a:r>
            <a:r>
              <a:rPr lang="ru-RU" sz="2000" dirty="0" err="1">
                <a:solidFill>
                  <a:schemeClr val="tx1"/>
                </a:solidFill>
                <a:latin typeface="Times New Roman" panose="02020603050405020304" pitchFamily="18" charset="0"/>
                <a:cs typeface="Times New Roman" panose="02020603050405020304" pitchFamily="18" charset="0"/>
              </a:rPr>
              <a:t>ралдарын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алуға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мүмкіндік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береді</a:t>
            </a:r>
            <a:r>
              <a:rPr lang="ru-RU" sz="2000" dirty="0">
                <a:solidFill>
                  <a:schemeClr val="tx1"/>
                </a:solidFill>
                <a:latin typeface="Times New Roman" panose="02020603050405020304" pitchFamily="18" charset="0"/>
                <a:cs typeface="Times New Roman" panose="02020603050405020304" pitchFamily="18" charset="0"/>
              </a:rPr>
              <a:t>. </a:t>
            </a:r>
          </a:p>
          <a:p>
            <a:endParaRPr lang="ru-RU" dirty="0"/>
          </a:p>
        </p:txBody>
      </p:sp>
    </p:spTree>
    <p:extLst>
      <p:ext uri="{BB962C8B-B14F-4D97-AF65-F5344CB8AC3E}">
        <p14:creationId xmlns:p14="http://schemas.microsoft.com/office/powerpoint/2010/main" val="4141791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725769"/>
            <a:ext cx="8596668" cy="4315593"/>
          </a:xfrm>
        </p:spPr>
        <p:txBody>
          <a:bodyPr>
            <a:normAutofit/>
          </a:bodyPr>
          <a:lstStyle/>
          <a:p>
            <a:pPr marL="0" indent="0" algn="ctr">
              <a:buNone/>
            </a:pPr>
            <a:r>
              <a:rPr lang="kk-KZ" sz="4800" b="1" i="1" u="sng" dirty="0" smtClean="0">
                <a:solidFill>
                  <a:srgbClr val="FF0000"/>
                </a:solidFill>
                <a:latin typeface="Times New Roman" panose="02020603050405020304" pitchFamily="18" charset="0"/>
                <a:cs typeface="Times New Roman" panose="02020603050405020304" pitchFamily="18" charset="0"/>
              </a:rPr>
              <a:t>Назарларыңызға рахмет!</a:t>
            </a:r>
            <a:endParaRPr lang="ru-RU" sz="4800"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9898337"/>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TotalTime>
  <Words>574</Words>
  <Application>Microsoft Office PowerPoint</Application>
  <PresentationFormat>Широкоэкранный</PresentationFormat>
  <Paragraphs>50</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Times New Roman</vt:lpstr>
      <vt:lpstr>Trebuchet MS</vt:lpstr>
      <vt:lpstr>Wingdings 3</vt:lpstr>
      <vt:lpstr>Грань</vt:lpstr>
      <vt:lpstr>КУРС ПӘНІ. ҰЛТТЫҚ ЭКОНОМИКАДАҒЫ ӨНЕРКӘСІПТІҢ  ЭКОНОМИКАЛЫҚ РӨЛІ </vt:lpstr>
      <vt:lpstr>Қарастырылатын 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КУРС ПӘНІ. ҰЛТТЫҚ ЭКОНОМИКАДАҒЫ ӨНЕРКӘСІПТІҢ  ЭКОНОМИКАЛЫҚ РӨЛІ</dc:title>
  <dc:creator>Пользователь Windows</dc:creator>
  <cp:lastModifiedBy>Пользователь Windows</cp:lastModifiedBy>
  <cp:revision>2</cp:revision>
  <dcterms:created xsi:type="dcterms:W3CDTF">2020-11-02T12:11:21Z</dcterms:created>
  <dcterms:modified xsi:type="dcterms:W3CDTF">2020-11-02T12:27:53Z</dcterms:modified>
</cp:coreProperties>
</file>